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571" autoAdjust="0"/>
  </p:normalViewPr>
  <p:slideViewPr>
    <p:cSldViewPr>
      <p:cViewPr varScale="1">
        <p:scale>
          <a:sx n="88" d="100"/>
          <a:sy n="88" d="100"/>
        </p:scale>
        <p:origin x="-14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AC184-5FD8-433D-8953-A619D5521AF7}" type="datetimeFigureOut">
              <a:rPr lang="en-US" smtClean="0"/>
              <a:pPr/>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AC184-5FD8-433D-8953-A619D5521AF7}" type="datetimeFigureOut">
              <a:rPr lang="en-US" smtClean="0"/>
              <a:pPr/>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AC184-5FD8-433D-8953-A619D5521AF7}" type="datetimeFigureOut">
              <a:rPr lang="en-US" smtClean="0"/>
              <a:pPr/>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AC184-5FD8-433D-8953-A619D5521AF7}" type="datetimeFigureOut">
              <a:rPr lang="en-US" smtClean="0"/>
              <a:pPr/>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AC184-5FD8-433D-8953-A619D5521AF7}" type="datetimeFigureOut">
              <a:rPr lang="en-US" smtClean="0"/>
              <a:pPr/>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AC184-5FD8-433D-8953-A619D5521AF7}" type="datetimeFigureOut">
              <a:rPr lang="en-US" smtClean="0"/>
              <a:pPr/>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AC184-5FD8-433D-8953-A619D5521AF7}" type="datetimeFigureOut">
              <a:rPr lang="en-US" smtClean="0"/>
              <a:pPr/>
              <a:t>7/10/2016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AC184-5FD8-433D-8953-A619D5521AF7}" type="datetimeFigureOut">
              <a:rPr lang="en-US" smtClean="0"/>
              <a:pPr/>
              <a:t>7/10/2016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AC184-5FD8-433D-8953-A619D5521AF7}" type="datetimeFigureOut">
              <a:rPr lang="en-US" smtClean="0"/>
              <a:pPr/>
              <a:t>7/10/2016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AC184-5FD8-433D-8953-A619D5521AF7}" type="datetimeFigureOut">
              <a:rPr lang="en-US" smtClean="0"/>
              <a:pPr/>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AC184-5FD8-433D-8953-A619D5521AF7}" type="datetimeFigureOut">
              <a:rPr lang="en-US" smtClean="0"/>
              <a:pPr/>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02AB6-1401-423C-90DB-C4085BE09F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AC184-5FD8-433D-8953-A619D5521AF7}" type="datetimeFigureOut">
              <a:rPr lang="en-US" smtClean="0"/>
              <a:pPr/>
              <a:t>7/10/2016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02AB6-1401-423C-90DB-C4085BE09F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imgres?start=126&amp;hl=en&amp;tbo=d&amp;biw=1600&amp;bih=797&amp;tbm=isch&amp;tbnid=DR7SUB8us75y3M:&amp;imgrefurl=http://planbox.wordpress.com/2012/01/17/st-antonys-monastery-deir-mar-antoniosat-foot-of-al-qalzam-mountain-near-al-zaafarana-egypt/&amp;docid=JCLEJBRWrfVYpM&amp;imgurl=http://planbox.files.wordpress.com/2012/01/st-antonys-monastery-deir-mar-antonios-eygpt.jpg&amp;w=466&amp;h=303&amp;ei=to34UPCZJMKKjAKZ74HwDw&amp;zoom=1&amp;iact=hc&amp;vpx=160&amp;vpy=292&amp;dur=2798&amp;hovh=181&amp;hovw=279&amp;tx=117&amp;ty=118&amp;sig=113505319754795782777&amp;page=4&amp;tbnh=135&amp;tbnw=207&amp;ndsp=42&amp;ved=1t:429,r:53,s:100,i:163"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imgres?hl=en&amp;sa=X&amp;tbo=d&amp;biw=1600&amp;bih=797&amp;tbm=isch&amp;tbnid=ZZFAjHyNCvFSYM:&amp;imgrefurl=http://www.wherejesuswalked.org/sightseeing/bethlehem/church-of-the-nativity&amp;docid=6uWGTOO8E6OdtM&amp;imgurl=http://www.wherejesuswalked.org/wp-content/uploads/2010/12/church-of-nativity01.jpg&amp;w=525&amp;h=350&amp;ei=4I34UJjDHaWIiwKu9YD4DQ&amp;zoom=1&amp;iact=hc&amp;vpx=1088&amp;vpy=167&amp;dur=1935&amp;hovh=183&amp;hovw=275&amp;tx=148&amp;ty=123&amp;sig=113505319754795782777&amp;page=1&amp;tbnh=141&amp;tbnw=230&amp;start=0&amp;ndsp=30&amp;ved=1t:429,r:5,s:0,i:111"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google.com/imgres?hl=en&amp;tbo=d&amp;biw=1600&amp;bih=797&amp;tbm=isch&amp;tbnid=mjfdUjm5aisV9M:&amp;imgrefurl=http://www.eveandersson.com/photo-display/large/israel/jerusalem-jewish-quarter-western-wall-mens-section-2.html&amp;docid=uXftlQOPNWVjCM&amp;imgurl=http://www.eveandersson.com/photos/israel/jerusalem-jewish-quarter-western-wall-mens-section-2-large.jpg&amp;w=812&amp;h=552&amp;ei=Po74UM25A7GujALm_oG4Bg&amp;zoom=1&amp;iact=hc&amp;vpx=498&amp;vpy=418&amp;dur=4081&amp;hovh=185&amp;hovw=272&amp;tx=148&amp;ty=103&amp;sig=113505319754795782777&amp;page=2&amp;tbnh=144&amp;tbnw=200&amp;start=33&amp;ndsp=42&amp;ved=1t:429,r:60,s:0,i:26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xfordislamicstudies.com/article/opr/t125/e74"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www.oxfordislamicstudies.com/article/opr/t125/e53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quranexplorer.com/Quran/?Sura=5&amp;FromVerse=5&amp;ToVerse=5&amp;Script=Usmani&amp;Reciter=Mishari-Rashid&amp;Translation=Eng-Pickthal-Audio&amp;TajweedRules=Tajweed-OF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quranexplorer.com/Quran/?Sura=60&amp;FromVerse=8&amp;ToVerse=9&amp;Script=Usmani&amp;Reciter=Mishari-Rashid&amp;Translation=Eng-Pickthal-Audio&amp;TajweedRules=Tajweed-OF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quranexplorer.com/Quran/?Sura=3&amp;FromVerse=72&amp;ToVerse=72&amp;Script=Usmani&amp;Reciter=Mishari-Rashid&amp;Translation=Eng-Pickthal-Audio&amp;TajweedRules=Tajweed-OF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quranexplorer.com/Quran/?Sura=50&amp;FromVerse=45&amp;ToVerse=45&amp;Script=Usmani&amp;Reciter=Mishari-Rashid&amp;Translation=Eng-Dr.%20Mohsin&amp;TajweedRules=Tajweed-OFF" TargetMode="External"/><Relationship Id="rId2" Type="http://schemas.openxmlformats.org/officeDocument/2006/relationships/hyperlink" Target="http://www.quranexplorer.com/Quran/?Sura=2&amp;FromVerse=256&amp;ToVerse=256&amp;Script=Usmani&amp;Reciter=Mishari-Rashid&amp;Translation=Eng-Pickthal-Audio&amp;TajweedRules=Tajweed-OFF"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quranexplorer.com/quran?Sura=10&amp;FromVerse=99&amp;ToVerse=99&amp;Script=Usmani&amp;Reciter=Mishari-Rashid&amp;Translation=Eng-Pickthal-Audio&amp;TajweedRules=Off&amp;Zoom=5.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Inquisi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Indonesia"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imgres?num=10&amp;hl=en&amp;tbo=d&amp;biw=1600&amp;bih=797&amp;tbm=isch&amp;tbnid=4T3cfCrqOFwu9M:&amp;imgrefurl=http://www.nps.gov/ethnography/aah/aaheritage/SpanishAmA.htm&amp;docid=lxdfITaM0Q4utM&amp;imgurl=http://www.nps.gov/ethnography/aah/aaheritage/images/GreatMosque.jpg&amp;w=250&amp;h=167&amp;ei=sor4UKLPEOGWjAKFkYH4Dw&amp;zoom=1&amp;iact=hc&amp;vpx=7&amp;vpy=491&amp;dur=2824&amp;hovh=133&amp;hovw=200&amp;tx=61&amp;ty=57&amp;sig=113505319754795782777&amp;page=1&amp;tbnh=133&amp;tbnw=200&amp;start=0&amp;ndsp=32&amp;ved=1t:429,r:15,s:0,i:144" TargetMode="External"/><Relationship Id="rId7" Type="http://schemas.openxmlformats.org/officeDocument/2006/relationships/image" Target="../media/image14.jpeg"/><Relationship Id="rId2" Type="http://schemas.openxmlformats.org/officeDocument/2006/relationships/hyperlink" Target="https://www.google.com/search?num=10&amp;hl=en&amp;site=imghp&amp;tbm=isch&amp;source=hp&amp;biw=1600&amp;bih=797&amp;q=muslim+architecture+in+spain&amp;oq=muslim+architecture+in+spain&amp;gs_l=img.3..0.2690.9657.0.9885.20.10.1.9.9.0.84.626.10.10.0...0.0...1ac.1.tgyQ6c11iuI"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m/imgres?start=375&amp;num=10&amp;hl=en&amp;tbo=d&amp;biw=1600&amp;bih=797&amp;tbm=isch&amp;tbnid=s5LppitLjRb9aM:&amp;imgrefurl=http://travel.usatoday.com/destinations/story/2011/04/Spanish-cities-celebrate-Easter-in-spectacular-style/46384938/1&amp;docid=9vUXJjlGnGZF8M&amp;imgurl=http://i.usatoday.net/travel/_photos/2011/04/21/alhambrax-topper-medium.jpg&amp;w=472&amp;h=240&amp;ei=q4v4UNrpNonIiwKwjYDgDw&amp;zoom=1&amp;iact=rc&amp;dur=299&amp;sig=113505319754795782777&amp;page=10&amp;tbnh=141&amp;tbnw=269&amp;ndsp=17&amp;ved=1t:429,r:88,s:300,i:268&amp;tx=84&amp;ty=95"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153400" cy="1695451"/>
          </a:xfrm>
        </p:spPr>
        <p:txBody>
          <a:bodyPr/>
          <a:lstStyle/>
          <a:p>
            <a:r>
              <a:rPr lang="en-US" dirty="0" smtClean="0"/>
              <a:t>Answering</a:t>
            </a:r>
            <a:br>
              <a:rPr lang="en-US" dirty="0" smtClean="0"/>
            </a:br>
            <a:r>
              <a:rPr lang="en-US" dirty="0" smtClean="0"/>
              <a:t>Did Islam Spread by the Sword?</a:t>
            </a:r>
            <a:endParaRPr lang="en-US" dirty="0"/>
          </a:p>
        </p:txBody>
      </p:sp>
      <p:pic>
        <p:nvPicPr>
          <p:cNvPr id="5" name="Picture 4" descr="macbeth_illustration14_001_mid-w8rz7v"/>
          <p:cNvPicPr/>
          <p:nvPr/>
        </p:nvPicPr>
        <p:blipFill>
          <a:blip r:embed="rId2" cstate="print"/>
          <a:srcRect/>
          <a:stretch>
            <a:fillRect/>
          </a:stretch>
        </p:blipFill>
        <p:spPr bwMode="auto">
          <a:xfrm>
            <a:off x="1524000" y="2514600"/>
            <a:ext cx="5791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Invasion and Occupation (Continue)</a:t>
            </a:r>
            <a:endParaRPr lang="en-US" dirty="0"/>
          </a:p>
        </p:txBody>
      </p:sp>
      <p:sp>
        <p:nvSpPr>
          <p:cNvPr id="3" name="Content Placeholder 2"/>
          <p:cNvSpPr>
            <a:spLocks noGrp="1"/>
          </p:cNvSpPr>
          <p:nvPr>
            <p:ph idx="1"/>
          </p:nvPr>
        </p:nvSpPr>
        <p:spPr/>
        <p:txBody>
          <a:bodyPr/>
          <a:lstStyle/>
          <a:p>
            <a:r>
              <a:rPr lang="en-US" dirty="0" smtClean="0"/>
              <a:t>The British occupied Egypt for 80 years and did not make Cairo better than London.</a:t>
            </a:r>
          </a:p>
          <a:p>
            <a:r>
              <a:rPr lang="en-US" dirty="0" smtClean="0"/>
              <a:t>The French occupied Algeria for 140 years and they did not make Algeria better than Paris.</a:t>
            </a:r>
          </a:p>
          <a:p>
            <a:r>
              <a:rPr lang="en-US" dirty="0" smtClean="0"/>
              <a:t>George Bush invaded Iraq and did not make it better than Washington D.C. He made it much worse than it was at the time of </a:t>
            </a:r>
            <a:r>
              <a:rPr lang="en-US" dirty="0" err="1" smtClean="0"/>
              <a:t>Sadam</a:t>
            </a:r>
            <a:r>
              <a:rPr lang="en-US" dirty="0" smtClean="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Muslims Protected and Respected Worship Places for Other Faiths</a:t>
            </a:r>
            <a:endParaRPr lang="en-US" dirty="0"/>
          </a:p>
        </p:txBody>
      </p:sp>
      <p:pic>
        <p:nvPicPr>
          <p:cNvPr id="6" name="rg_hi9" descr="https://encrypted-tbn2.gstatic.com/images?q=tbn:ANd9GcTcHEsjRT0mdO66sVNeMU1lfKubNi-C4GKvZvp45P8_gatAwqUU">
            <a:hlinkClick r:id="rId2"/>
          </p:cNvPr>
          <p:cNvPicPr>
            <a:picLocks noGrp="1"/>
          </p:cNvPicPr>
          <p:nvPr>
            <p:ph idx="1"/>
          </p:nvPr>
        </p:nvPicPr>
        <p:blipFill>
          <a:blip r:embed="rId3" cstate="print"/>
          <a:srcRect/>
          <a:stretch>
            <a:fillRect/>
          </a:stretch>
        </p:blipFill>
        <p:spPr bwMode="auto">
          <a:xfrm>
            <a:off x="1219200" y="2133600"/>
            <a:ext cx="2657475" cy="1724025"/>
          </a:xfrm>
          <a:prstGeom prst="rect">
            <a:avLst/>
          </a:prstGeom>
          <a:noFill/>
          <a:ln w="9525">
            <a:noFill/>
            <a:miter lim="800000"/>
            <a:headEnd/>
            <a:tailEnd/>
          </a:ln>
        </p:spPr>
      </p:pic>
      <p:sp>
        <p:nvSpPr>
          <p:cNvPr id="7" name="TextBox 6"/>
          <p:cNvSpPr txBox="1"/>
          <p:nvPr/>
        </p:nvSpPr>
        <p:spPr>
          <a:xfrm>
            <a:off x="1295400" y="4953000"/>
            <a:ext cx="7239000" cy="369332"/>
          </a:xfrm>
          <a:prstGeom prst="rect">
            <a:avLst/>
          </a:prstGeom>
          <a:noFill/>
        </p:spPr>
        <p:txBody>
          <a:bodyPr wrap="square" rtlCol="0">
            <a:spAutoFit/>
          </a:bodyPr>
          <a:lstStyle/>
          <a:p>
            <a:r>
              <a:rPr lang="en-US" dirty="0" smtClean="0"/>
              <a:t>Very old churches in Egypt has been protected by the Islamic States</a:t>
            </a:r>
          </a:p>
        </p:txBody>
      </p:sp>
      <p:pic>
        <p:nvPicPr>
          <p:cNvPr id="8" name="Picture 7" descr="http://modernegypt.info/img/facts-pics/Egypt-saintmarkchurchheliopolisjpg-20090915115400.jpg"/>
          <p:cNvPicPr/>
          <p:nvPr/>
        </p:nvPicPr>
        <p:blipFill>
          <a:blip r:embed="rId4" cstate="print"/>
          <a:srcRect/>
          <a:stretch>
            <a:fillRect/>
          </a:stretch>
        </p:blipFill>
        <p:spPr bwMode="auto">
          <a:xfrm>
            <a:off x="4876800" y="1828800"/>
            <a:ext cx="3524250" cy="2638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Muslims Protected and Respected Worship Places for Other Faiths (Continue)</a:t>
            </a:r>
            <a:endParaRPr lang="en-US" sz="3600" dirty="0"/>
          </a:p>
        </p:txBody>
      </p:sp>
      <p:pic>
        <p:nvPicPr>
          <p:cNvPr id="4" name="rg_hi4" descr="https://encrypted-tbn0.gstatic.com/images?q=tbn:ANd9GcRxiCm0OIphPjBH-LPe0uKbHvvyDNqqWrutKMsfSJRuTJc-103K">
            <a:hlinkClick r:id="rId2"/>
          </p:cNvPr>
          <p:cNvPicPr>
            <a:picLocks noGrp="1"/>
          </p:cNvPicPr>
          <p:nvPr>
            <p:ph idx="1"/>
          </p:nvPr>
        </p:nvPicPr>
        <p:blipFill>
          <a:blip r:embed="rId3" cstate="print"/>
          <a:srcRect/>
          <a:stretch>
            <a:fillRect/>
          </a:stretch>
        </p:blipFill>
        <p:spPr bwMode="auto">
          <a:xfrm>
            <a:off x="4572000" y="1752600"/>
            <a:ext cx="2619375" cy="1743075"/>
          </a:xfrm>
          <a:prstGeom prst="rect">
            <a:avLst/>
          </a:prstGeom>
          <a:noFill/>
          <a:ln w="9525">
            <a:noFill/>
            <a:miter lim="800000"/>
            <a:headEnd/>
            <a:tailEnd/>
          </a:ln>
        </p:spPr>
      </p:pic>
      <p:pic>
        <p:nvPicPr>
          <p:cNvPr id="6" name="rg_hi5" descr="https://encrypted-tbn1.gstatic.com/images?q=tbn:ANd9GcSnICz2m-lqe5tfHZuCnnFhmKC1KiawYAaXMDsHEZYEQHrm0FukPQ">
            <a:hlinkClick r:id="rId4"/>
          </p:cNvPr>
          <p:cNvPicPr/>
          <p:nvPr/>
        </p:nvPicPr>
        <p:blipFill>
          <a:blip r:embed="rId5" cstate="print"/>
          <a:srcRect/>
          <a:stretch>
            <a:fillRect/>
          </a:stretch>
        </p:blipFill>
        <p:spPr bwMode="auto">
          <a:xfrm>
            <a:off x="1371600" y="3886200"/>
            <a:ext cx="2590800" cy="1752600"/>
          </a:xfrm>
          <a:prstGeom prst="rect">
            <a:avLst/>
          </a:prstGeom>
          <a:noFill/>
          <a:ln w="9525">
            <a:noFill/>
            <a:miter lim="800000"/>
            <a:headEnd/>
            <a:tailEnd/>
          </a:ln>
        </p:spPr>
      </p:pic>
      <p:pic>
        <p:nvPicPr>
          <p:cNvPr id="7" name="Picture 6" descr="https://encrypted-tbn3.gstatic.com/images?q=tbn:ANd9GcQ1J3mmvRIkt_pM0uhnm3yHxo13GeYnTSoUtzg5lDFhiWH53RiguQ"/>
          <p:cNvPicPr/>
          <p:nvPr/>
        </p:nvPicPr>
        <p:blipFill>
          <a:blip r:embed="rId6" cstate="print"/>
          <a:srcRect/>
          <a:stretch>
            <a:fillRect/>
          </a:stretch>
        </p:blipFill>
        <p:spPr bwMode="auto">
          <a:xfrm>
            <a:off x="4648200" y="3810000"/>
            <a:ext cx="2619375" cy="1743075"/>
          </a:xfrm>
          <a:prstGeom prst="rect">
            <a:avLst/>
          </a:prstGeom>
          <a:noFill/>
          <a:ln w="9525">
            <a:noFill/>
            <a:miter lim="800000"/>
            <a:headEnd/>
            <a:tailEnd/>
          </a:ln>
        </p:spPr>
      </p:pic>
      <p:sp>
        <p:nvSpPr>
          <p:cNvPr id="8" name="TextBox 7"/>
          <p:cNvSpPr txBox="1"/>
          <p:nvPr/>
        </p:nvSpPr>
        <p:spPr>
          <a:xfrm>
            <a:off x="914400" y="2057400"/>
            <a:ext cx="3554435" cy="923330"/>
          </a:xfrm>
          <a:prstGeom prst="rect">
            <a:avLst/>
          </a:prstGeom>
          <a:noFill/>
        </p:spPr>
        <p:txBody>
          <a:bodyPr wrap="none" rtlCol="0">
            <a:spAutoFit/>
          </a:bodyPr>
          <a:lstStyle/>
          <a:p>
            <a:pPr algn="r"/>
            <a:r>
              <a:rPr lang="en-US" dirty="0"/>
              <a:t>Church of Nativity in Bethlehem </a:t>
            </a:r>
            <a:endParaRPr lang="en-US" dirty="0" smtClean="0"/>
          </a:p>
          <a:p>
            <a:pPr algn="r"/>
            <a:r>
              <a:rPr lang="en-US" dirty="0" smtClean="0"/>
              <a:t>where </a:t>
            </a:r>
            <a:r>
              <a:rPr lang="en-US" dirty="0"/>
              <a:t>Jesus was born </a:t>
            </a:r>
            <a:r>
              <a:rPr lang="en-US" dirty="0" smtClean="0"/>
              <a:t>still </a:t>
            </a:r>
            <a:r>
              <a:rPr lang="en-US" dirty="0"/>
              <a:t>exist and </a:t>
            </a:r>
            <a:endParaRPr lang="en-US" dirty="0" smtClean="0"/>
          </a:p>
          <a:p>
            <a:pPr algn="r"/>
            <a:r>
              <a:rPr lang="en-US" dirty="0" smtClean="0"/>
              <a:t>respected </a:t>
            </a:r>
            <a:r>
              <a:rPr lang="en-US" dirty="0"/>
              <a:t>to date in Palestine.</a:t>
            </a:r>
          </a:p>
        </p:txBody>
      </p:sp>
      <p:sp>
        <p:nvSpPr>
          <p:cNvPr id="9" name="TextBox 8"/>
          <p:cNvSpPr txBox="1"/>
          <p:nvPr/>
        </p:nvSpPr>
        <p:spPr>
          <a:xfrm>
            <a:off x="1219200" y="5791200"/>
            <a:ext cx="6603346" cy="646331"/>
          </a:xfrm>
          <a:prstGeom prst="rect">
            <a:avLst/>
          </a:prstGeom>
          <a:noFill/>
        </p:spPr>
        <p:txBody>
          <a:bodyPr wrap="none" rtlCol="0">
            <a:spAutoFit/>
          </a:bodyPr>
          <a:lstStyle/>
          <a:p>
            <a:r>
              <a:rPr lang="en-US" dirty="0"/>
              <a:t>Crying Wall for Jews still exist and </a:t>
            </a:r>
            <a:r>
              <a:rPr lang="en-US" dirty="0" smtClean="0"/>
              <a:t>has been respected by the Islamic </a:t>
            </a:r>
          </a:p>
          <a:p>
            <a:r>
              <a:rPr lang="en-US" dirty="0" smtClean="0"/>
              <a:t>State in Palestine</a:t>
            </a:r>
            <a:r>
              <a:rPr lang="en-US"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dirty="0" smtClean="0"/>
              <a:t>Islam has been Protecting Minorities</a:t>
            </a:r>
            <a:endParaRPr lang="en-US" sz="3200" dirty="0"/>
          </a:p>
        </p:txBody>
      </p:sp>
      <p:pic>
        <p:nvPicPr>
          <p:cNvPr id="4" name="Content Placeholder 3"/>
          <p:cNvPicPr>
            <a:picLocks noGrp="1"/>
          </p:cNvPicPr>
          <p:nvPr>
            <p:ph idx="1"/>
          </p:nvPr>
        </p:nvPicPr>
        <p:blipFill>
          <a:blip r:embed="rId2" cstate="print"/>
          <a:srcRect/>
          <a:stretch>
            <a:fillRect/>
          </a:stretch>
        </p:blipFill>
        <p:spPr bwMode="auto">
          <a:xfrm>
            <a:off x="914400" y="3962400"/>
            <a:ext cx="2742857" cy="1733333"/>
          </a:xfrm>
          <a:prstGeom prst="rect">
            <a:avLst/>
          </a:prstGeom>
          <a:noFill/>
          <a:ln w="9525">
            <a:noFill/>
            <a:miter lim="800000"/>
            <a:headEnd/>
            <a:tailEnd/>
          </a:ln>
        </p:spPr>
      </p:pic>
      <p:sp>
        <p:nvSpPr>
          <p:cNvPr id="6" name="TextBox 5"/>
          <p:cNvSpPr txBox="1"/>
          <p:nvPr/>
        </p:nvSpPr>
        <p:spPr>
          <a:xfrm>
            <a:off x="3810000" y="4572000"/>
            <a:ext cx="1422762" cy="369332"/>
          </a:xfrm>
          <a:prstGeom prst="rect">
            <a:avLst/>
          </a:prstGeom>
          <a:noFill/>
        </p:spPr>
        <p:txBody>
          <a:bodyPr wrap="none" rtlCol="0">
            <a:spAutoFit/>
          </a:bodyPr>
          <a:lstStyle/>
          <a:p>
            <a:r>
              <a:rPr lang="en-US" dirty="0" smtClean="0"/>
              <a:t>Justice for All</a:t>
            </a:r>
            <a:endParaRPr lang="en-US" dirty="0"/>
          </a:p>
        </p:txBody>
      </p:sp>
      <p:sp>
        <p:nvSpPr>
          <p:cNvPr id="7" name="TextBox 6"/>
          <p:cNvSpPr txBox="1"/>
          <p:nvPr/>
        </p:nvSpPr>
        <p:spPr>
          <a:xfrm>
            <a:off x="3581400" y="1752600"/>
            <a:ext cx="4343400" cy="1200329"/>
          </a:xfrm>
          <a:prstGeom prst="rect">
            <a:avLst/>
          </a:prstGeom>
          <a:noFill/>
        </p:spPr>
        <p:txBody>
          <a:bodyPr wrap="square" rtlCol="0">
            <a:spAutoFit/>
          </a:bodyPr>
          <a:lstStyle/>
          <a:p>
            <a:r>
              <a:rPr lang="en-US" dirty="0" smtClean="0"/>
              <a:t>Muslim states had many Minorities that have been Living Safely for Hundreds of Years and their Places of Worship have been Protected by the Islamic state.</a:t>
            </a:r>
            <a:endParaRPr lang="en-US" dirty="0"/>
          </a:p>
        </p:txBody>
      </p:sp>
      <p:sp>
        <p:nvSpPr>
          <p:cNvPr id="23554" name="AutoShape 2" descr="Image result for minor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Image result for minor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Image result for minority e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Image result for minority e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2" name="AutoShape 10" descr="Image result for minority e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3" name="Picture 11"/>
          <p:cNvPicPr>
            <a:picLocks noChangeAspect="1" noChangeArrowheads="1"/>
          </p:cNvPicPr>
          <p:nvPr/>
        </p:nvPicPr>
        <p:blipFill>
          <a:blip r:embed="rId3" cstate="print"/>
          <a:srcRect/>
          <a:stretch>
            <a:fillRect/>
          </a:stretch>
        </p:blipFill>
        <p:spPr bwMode="auto">
          <a:xfrm>
            <a:off x="762000" y="1524000"/>
            <a:ext cx="2619375" cy="1752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Islamic Law (</a:t>
            </a:r>
            <a:r>
              <a:rPr lang="en-US" dirty="0" err="1" smtClean="0"/>
              <a:t>Sharia</a:t>
            </a:r>
            <a:r>
              <a:rPr lang="en-US" dirty="0" smtClean="0"/>
              <a:t>) Protects Minorities</a:t>
            </a:r>
            <a:endParaRPr lang="en-US" dirty="0"/>
          </a:p>
        </p:txBody>
      </p:sp>
      <p:pic>
        <p:nvPicPr>
          <p:cNvPr id="4" name="Content Placeholder 3" descr="http://study.com/cimages/multimages/16/people-of-the-book.jpg"/>
          <p:cNvPicPr>
            <a:picLocks noGrp="1"/>
          </p:cNvPicPr>
          <p:nvPr>
            <p:ph idx="1"/>
          </p:nvPr>
        </p:nvPicPr>
        <p:blipFill>
          <a:blip r:embed="rId2" cstate="print"/>
          <a:srcRect/>
          <a:stretch>
            <a:fillRect/>
          </a:stretch>
        </p:blipFill>
        <p:spPr bwMode="auto">
          <a:xfrm>
            <a:off x="838200" y="1905000"/>
            <a:ext cx="2857500" cy="1619250"/>
          </a:xfrm>
          <a:prstGeom prst="rect">
            <a:avLst/>
          </a:prstGeom>
          <a:noFill/>
          <a:ln w="9525">
            <a:noFill/>
            <a:miter lim="800000"/>
            <a:headEnd/>
            <a:tailEnd/>
          </a:ln>
        </p:spPr>
      </p:pic>
      <p:sp>
        <p:nvSpPr>
          <p:cNvPr id="5" name="TextBox 4"/>
          <p:cNvSpPr txBox="1"/>
          <p:nvPr/>
        </p:nvSpPr>
        <p:spPr>
          <a:xfrm>
            <a:off x="838200" y="4038600"/>
            <a:ext cx="7696200" cy="1477328"/>
          </a:xfrm>
          <a:prstGeom prst="rect">
            <a:avLst/>
          </a:prstGeom>
          <a:noFill/>
        </p:spPr>
        <p:txBody>
          <a:bodyPr wrap="square" rtlCol="0">
            <a:spAutoFit/>
          </a:bodyPr>
          <a:lstStyle/>
          <a:p>
            <a:r>
              <a:rPr lang="en-US" dirty="0"/>
              <a:t>The Islamic Law (</a:t>
            </a:r>
            <a:r>
              <a:rPr lang="en-US" dirty="0" err="1"/>
              <a:t>Sharia</a:t>
            </a:r>
            <a:r>
              <a:rPr lang="en-US" dirty="0"/>
              <a:t>) has a well established law that protects the rights of people of other faith that live in a Muslim state. The Christians and the Jews are called the </a:t>
            </a:r>
            <a:r>
              <a:rPr lang="en-US" u="sng" dirty="0">
                <a:hlinkClick r:id="rId3"/>
              </a:rPr>
              <a:t>people of the book</a:t>
            </a:r>
            <a:r>
              <a:rPr lang="en-US" dirty="0"/>
              <a:t> in the Islamic Law. In addition, Other non Muslims are called </a:t>
            </a:r>
            <a:r>
              <a:rPr lang="en-US" u="sng" dirty="0">
                <a:hlinkClick r:id="rId4"/>
              </a:rPr>
              <a:t>the people of </a:t>
            </a:r>
            <a:r>
              <a:rPr lang="en-US" u="sng" dirty="0" err="1">
                <a:hlinkClick r:id="rId4"/>
              </a:rPr>
              <a:t>Dhima</a:t>
            </a:r>
            <a:r>
              <a:rPr lang="en-US" dirty="0"/>
              <a:t> in the Islamic Law.</a:t>
            </a:r>
          </a:p>
          <a:p>
            <a:endParaRPr lang="en-US" dirty="0"/>
          </a:p>
        </p:txBody>
      </p:sp>
      <p:sp>
        <p:nvSpPr>
          <p:cNvPr id="6" name="TextBox 5"/>
          <p:cNvSpPr txBox="1"/>
          <p:nvPr/>
        </p:nvSpPr>
        <p:spPr>
          <a:xfrm>
            <a:off x="3886200" y="2438400"/>
            <a:ext cx="3124200" cy="369332"/>
          </a:xfrm>
          <a:prstGeom prst="rect">
            <a:avLst/>
          </a:prstGeom>
          <a:noFill/>
        </p:spPr>
        <p:txBody>
          <a:bodyPr wrap="square" rtlCol="0">
            <a:spAutoFit/>
          </a:bodyPr>
          <a:lstStyle/>
          <a:p>
            <a:r>
              <a:rPr lang="en-US" dirty="0" smtClean="0"/>
              <a:t>People of the Book</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Islam Allows Muslim Men to Marry from the People of the Book</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685800" y="1752600"/>
            <a:ext cx="3209524" cy="2495238"/>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838200" y="4267200"/>
            <a:ext cx="3200400" cy="1828800"/>
          </a:xfrm>
          <a:prstGeom prst="rect">
            <a:avLst/>
          </a:prstGeom>
          <a:noFill/>
          <a:ln w="9525">
            <a:noFill/>
            <a:miter lim="800000"/>
            <a:headEnd/>
            <a:tailEnd/>
          </a:ln>
        </p:spPr>
      </p:pic>
      <p:sp>
        <p:nvSpPr>
          <p:cNvPr id="6" name="TextBox 5"/>
          <p:cNvSpPr txBox="1"/>
          <p:nvPr/>
        </p:nvSpPr>
        <p:spPr>
          <a:xfrm>
            <a:off x="4419600" y="2362200"/>
            <a:ext cx="3429000" cy="2031325"/>
          </a:xfrm>
          <a:prstGeom prst="rect">
            <a:avLst/>
          </a:prstGeom>
          <a:noFill/>
        </p:spPr>
        <p:txBody>
          <a:bodyPr wrap="square" rtlCol="0">
            <a:spAutoFit/>
          </a:bodyPr>
          <a:lstStyle/>
          <a:p>
            <a:r>
              <a:rPr lang="en-US" dirty="0"/>
              <a:t>Islam allows a Muslim man to have a wife who is Christian or Jewish </a:t>
            </a:r>
            <a:r>
              <a:rPr lang="en-US" u="sng" dirty="0">
                <a:hlinkClick r:id="rId4"/>
              </a:rPr>
              <a:t>Quran 5:5</a:t>
            </a:r>
            <a:r>
              <a:rPr lang="en-US" dirty="0"/>
              <a:t>. This is the highest level of tolerance when the most beloved person to your heart and the mother of your children is from a different religion.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Islam allows Muslims to have </a:t>
            </a:r>
            <a:r>
              <a:rPr lang="en-US" sz="2400" dirty="0" smtClean="0"/>
              <a:t>Relationships </a:t>
            </a:r>
            <a:r>
              <a:rPr lang="en-US" sz="2400" dirty="0"/>
              <a:t>with Non Muslims </a:t>
            </a:r>
            <a:r>
              <a:rPr lang="en-US" sz="2400" dirty="0" smtClean="0"/>
              <a:t>Who </a:t>
            </a:r>
            <a:r>
              <a:rPr lang="en-US" sz="2400" dirty="0"/>
              <a:t>are not </a:t>
            </a:r>
            <a:r>
              <a:rPr lang="en-US" sz="2400" dirty="0" smtClean="0"/>
              <a:t>Fighting </a:t>
            </a:r>
            <a:r>
              <a:rPr lang="en-US" sz="2400" dirty="0"/>
              <a:t>against </a:t>
            </a:r>
            <a:r>
              <a:rPr lang="en-US" sz="2400" dirty="0" smtClean="0"/>
              <a:t>the Religion of </a:t>
            </a:r>
            <a:r>
              <a:rPr lang="en-US" sz="2400" dirty="0"/>
              <a:t>Islam</a:t>
            </a:r>
          </a:p>
        </p:txBody>
      </p:sp>
      <p:sp>
        <p:nvSpPr>
          <p:cNvPr id="3" name="Content Placeholder 2"/>
          <p:cNvSpPr>
            <a:spLocks noGrp="1"/>
          </p:cNvSpPr>
          <p:nvPr>
            <p:ph idx="1"/>
          </p:nvPr>
        </p:nvSpPr>
        <p:spPr/>
        <p:txBody>
          <a:bodyPr/>
          <a:lstStyle/>
          <a:p>
            <a:pPr>
              <a:buNone/>
            </a:pPr>
            <a:r>
              <a:rPr lang="en-US" dirty="0"/>
              <a:t>Quran </a:t>
            </a:r>
            <a:r>
              <a:rPr lang="en-US" u="sng" dirty="0">
                <a:hlinkClick r:id="rId2"/>
              </a:rPr>
              <a:t>60:8 &amp; </a:t>
            </a:r>
            <a:r>
              <a:rPr lang="en-US" u="sng" dirty="0" smtClean="0">
                <a:hlinkClick r:id="rId2"/>
              </a:rPr>
              <a:t>9</a:t>
            </a:r>
            <a:r>
              <a:rPr lang="en-US" dirty="0" smtClean="0"/>
              <a:t>. It </a:t>
            </a:r>
            <a:r>
              <a:rPr lang="en-US" dirty="0"/>
              <a:t>basically says that God doesn’t mind if you have non Muslim Friends and loved </a:t>
            </a:r>
            <a:r>
              <a:rPr lang="en-US" dirty="0" smtClean="0"/>
              <a:t>ones </a:t>
            </a:r>
            <a:r>
              <a:rPr lang="en-US" dirty="0"/>
              <a:t>but he doesn’t want you to have relationships with enemies of the </a:t>
            </a:r>
            <a:r>
              <a:rPr lang="en-US" dirty="0" smtClean="0"/>
              <a:t>Religion.</a:t>
            </a:r>
            <a:endParaRPr lang="en-US" dirty="0"/>
          </a:p>
          <a:p>
            <a:endParaRPr lang="en-US" dirty="0"/>
          </a:p>
        </p:txBody>
      </p:sp>
      <p:pic>
        <p:nvPicPr>
          <p:cNvPr id="4" name="Picture 3"/>
          <p:cNvPicPr/>
          <p:nvPr/>
        </p:nvPicPr>
        <p:blipFill>
          <a:blip r:embed="rId3" cstate="print"/>
          <a:srcRect/>
          <a:stretch>
            <a:fillRect/>
          </a:stretch>
        </p:blipFill>
        <p:spPr bwMode="auto">
          <a:xfrm>
            <a:off x="3200400" y="3733800"/>
            <a:ext cx="3429000" cy="228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People in Conquered Land Embrace Islam</a:t>
            </a:r>
            <a:endParaRPr lang="en-US" dirty="0"/>
          </a:p>
        </p:txBody>
      </p:sp>
      <p:sp>
        <p:nvSpPr>
          <p:cNvPr id="3" name="Content Placeholder 2"/>
          <p:cNvSpPr>
            <a:spLocks noGrp="1"/>
          </p:cNvSpPr>
          <p:nvPr>
            <p:ph idx="1"/>
          </p:nvPr>
        </p:nvSpPr>
        <p:spPr/>
        <p:txBody>
          <a:bodyPr>
            <a:normAutofit/>
          </a:bodyPr>
          <a:lstStyle/>
          <a:p>
            <a:pPr>
              <a:buNone/>
            </a:pPr>
            <a:r>
              <a:rPr lang="en-US" sz="2400" dirty="0"/>
              <a:t>The reason people entered Islam after the Muslims used the sword to open the land was because they saw the difference between the old government and the new government. They have seen what Islam brought them and they liked it.</a:t>
            </a:r>
          </a:p>
        </p:txBody>
      </p:sp>
      <p:pic>
        <p:nvPicPr>
          <p:cNvPr id="4" name="Picture 3"/>
          <p:cNvPicPr/>
          <p:nvPr/>
        </p:nvPicPr>
        <p:blipFill>
          <a:blip r:embed="rId2" cstate="print"/>
          <a:srcRect/>
          <a:stretch>
            <a:fillRect/>
          </a:stretch>
        </p:blipFill>
        <p:spPr bwMode="auto">
          <a:xfrm>
            <a:off x="1600200" y="3352800"/>
            <a:ext cx="5924550" cy="27146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normAutofit fontScale="90000"/>
          </a:bodyPr>
          <a:lstStyle/>
          <a:p>
            <a:r>
              <a:rPr lang="en-US" dirty="0" smtClean="0"/>
              <a:t>What Happens to the Muslims who Denounce Islam Publicly.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Islam has a policy that says if you don’t harm the religion, the religion will not harm you.</a:t>
            </a:r>
          </a:p>
          <a:p>
            <a:r>
              <a:rPr lang="en-US" dirty="0" smtClean="0"/>
              <a:t>At the time of the Prophet, enemies of Islam used to embrace Islam in the morning and then denounce it in the evening announcing publicly that Islam is a bad religion. It was a tactic to drive people away from Islam. The Quran mentions this fact </a:t>
            </a:r>
            <a:r>
              <a:rPr lang="en-US" dirty="0" smtClean="0">
                <a:hlinkClick r:id="rId2"/>
              </a:rPr>
              <a:t>Quran 3:72</a:t>
            </a:r>
            <a:r>
              <a:rPr lang="en-US" dirty="0" smtClean="0"/>
              <a:t>.</a:t>
            </a:r>
          </a:p>
          <a:p>
            <a:r>
              <a:rPr lang="en-US" dirty="0" smtClean="0"/>
              <a:t>To stop people from doing this, the Prophet order that the ones who embrace Islam and then denounce it publicly be given three days chance to correct themselves publicly or get killed.</a:t>
            </a:r>
          </a:p>
          <a:p>
            <a:r>
              <a:rPr lang="en-US" dirty="0" smtClean="0"/>
              <a:t>If people denounce Islam privately, nothing happens to them.</a:t>
            </a:r>
          </a:p>
          <a:p>
            <a:r>
              <a:rPr lang="en-US" dirty="0" smtClean="0"/>
              <a:t>During the three days all what the person has to do is to declare publicly that he was wrong and then he/she will let go. It is an easy way out.</a:t>
            </a:r>
          </a:p>
          <a:p>
            <a:r>
              <a:rPr lang="en-US" dirty="0" smtClean="0"/>
              <a:t>This rule applies only in Muslim countries.</a:t>
            </a:r>
            <a:endParaRPr lang="en-US" dirty="0"/>
          </a:p>
        </p:txBody>
      </p:sp>
      <p:pic>
        <p:nvPicPr>
          <p:cNvPr id="5" name="Picture 4" descr="http://www.donoharm.us/sitebuildercontent/sitebuilderpictures/.pond/decal.JPG.w300h300.jpg"/>
          <p:cNvPicPr/>
          <p:nvPr/>
        </p:nvPicPr>
        <p:blipFill>
          <a:blip r:embed="rId3" cstate="print"/>
          <a:srcRect/>
          <a:stretch>
            <a:fillRect/>
          </a:stretch>
        </p:blipFill>
        <p:spPr bwMode="auto">
          <a:xfrm>
            <a:off x="7086600" y="152400"/>
            <a:ext cx="1564005" cy="156400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Quran Says No.</a:t>
            </a:r>
            <a:endParaRPr lang="en-US" dirty="0"/>
          </a:p>
        </p:txBody>
      </p:sp>
      <p:sp>
        <p:nvSpPr>
          <p:cNvPr id="4" name="Rectangle 3"/>
          <p:cNvSpPr/>
          <p:nvPr/>
        </p:nvSpPr>
        <p:spPr>
          <a:xfrm>
            <a:off x="381000" y="1676400"/>
            <a:ext cx="8229600" cy="1477328"/>
          </a:xfrm>
          <a:prstGeom prst="rect">
            <a:avLst/>
          </a:prstGeom>
        </p:spPr>
        <p:txBody>
          <a:bodyPr wrap="square">
            <a:spAutoFit/>
          </a:bodyPr>
          <a:lstStyle/>
          <a:p>
            <a:r>
              <a:rPr lang="en-US" dirty="0" smtClean="0"/>
              <a:t>The </a:t>
            </a:r>
            <a:r>
              <a:rPr lang="en-US" dirty="0"/>
              <a:t>following verses from the Quran forbid imposing the religion on people. </a:t>
            </a:r>
            <a:endParaRPr lang="en-US" dirty="0" smtClean="0"/>
          </a:p>
          <a:p>
            <a:r>
              <a:rPr lang="en-US" dirty="0" smtClean="0"/>
              <a:t>Quran </a:t>
            </a:r>
            <a:r>
              <a:rPr lang="en-US" u="sng" dirty="0">
                <a:hlinkClick r:id="rId2"/>
              </a:rPr>
              <a:t>2:256</a:t>
            </a:r>
            <a:r>
              <a:rPr lang="en-US" dirty="0"/>
              <a:t> [There is no compulsion in religion</a:t>
            </a:r>
            <a:r>
              <a:rPr lang="en-US" dirty="0" smtClean="0"/>
              <a:t>].</a:t>
            </a:r>
          </a:p>
          <a:p>
            <a:r>
              <a:rPr lang="en-US" dirty="0" smtClean="0"/>
              <a:t>Quran </a:t>
            </a:r>
            <a:r>
              <a:rPr lang="en-US" u="sng" dirty="0">
                <a:hlinkClick r:id="rId3"/>
              </a:rPr>
              <a:t>50:45</a:t>
            </a:r>
            <a:r>
              <a:rPr lang="en-US" dirty="0"/>
              <a:t> [Can’t force them to believe</a:t>
            </a:r>
            <a:r>
              <a:rPr lang="en-US" dirty="0" smtClean="0"/>
              <a:t>].</a:t>
            </a:r>
          </a:p>
          <a:p>
            <a:r>
              <a:rPr lang="en-US" dirty="0" smtClean="0"/>
              <a:t>Quran </a:t>
            </a:r>
            <a:r>
              <a:rPr lang="en-US" u="sng" dirty="0" smtClean="0">
                <a:hlinkClick r:id="rId4"/>
              </a:rPr>
              <a:t>10:99</a:t>
            </a:r>
            <a:r>
              <a:rPr lang="en-US" dirty="0" smtClean="0"/>
              <a:t> </a:t>
            </a:r>
            <a:r>
              <a:rPr lang="en-US" dirty="0"/>
              <a:t>[Your Lord could have made all people on earth believe. Who are you (Mohamed) to compel them against the will of God].</a:t>
            </a:r>
          </a:p>
        </p:txBody>
      </p:sp>
      <p:pic>
        <p:nvPicPr>
          <p:cNvPr id="5" name="Picture 4" descr="Image result for Quran"/>
          <p:cNvPicPr/>
          <p:nvPr/>
        </p:nvPicPr>
        <p:blipFill>
          <a:blip r:embed="rId5" cstate="print"/>
          <a:srcRect/>
          <a:stretch>
            <a:fillRect/>
          </a:stretch>
        </p:blipFill>
        <p:spPr bwMode="auto">
          <a:xfrm>
            <a:off x="2133600" y="3429000"/>
            <a:ext cx="4000500" cy="2400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Law (</a:t>
            </a:r>
            <a:r>
              <a:rPr lang="en-US" dirty="0" err="1" smtClean="0"/>
              <a:t>Sharia</a:t>
            </a:r>
            <a:r>
              <a:rPr lang="en-US" dirty="0" smtClean="0"/>
              <a:t>) Says</a:t>
            </a:r>
            <a:endParaRPr lang="en-US" dirty="0"/>
          </a:p>
        </p:txBody>
      </p:sp>
      <p:sp>
        <p:nvSpPr>
          <p:cNvPr id="3" name="Content Placeholder 2"/>
          <p:cNvSpPr>
            <a:spLocks noGrp="1"/>
          </p:cNvSpPr>
          <p:nvPr>
            <p:ph idx="1"/>
          </p:nvPr>
        </p:nvSpPr>
        <p:spPr>
          <a:xfrm>
            <a:off x="457200" y="1600201"/>
            <a:ext cx="8229600" cy="1828799"/>
          </a:xfrm>
        </p:spPr>
        <p:txBody>
          <a:bodyPr/>
          <a:lstStyle/>
          <a:p>
            <a:pPr indent="0">
              <a:buNone/>
            </a:pPr>
            <a:r>
              <a:rPr lang="en-US" dirty="0" smtClean="0"/>
              <a:t>Any </a:t>
            </a:r>
            <a:r>
              <a:rPr lang="en-US" dirty="0"/>
              <a:t>declarations, consent, marriage, divorce, contractual agreement, decision, testimony imposed by force is invalid.</a:t>
            </a:r>
          </a:p>
        </p:txBody>
      </p:sp>
      <p:pic>
        <p:nvPicPr>
          <p:cNvPr id="4" name="Picture 3" descr="http://noruler.net/wp-content/gallery/deans-images/noforce.jpg"/>
          <p:cNvPicPr/>
          <p:nvPr/>
        </p:nvPicPr>
        <p:blipFill>
          <a:blip r:embed="rId2" cstate="print"/>
          <a:srcRect/>
          <a:stretch>
            <a:fillRect/>
          </a:stretch>
        </p:blipFill>
        <p:spPr bwMode="auto">
          <a:xfrm>
            <a:off x="2667000" y="3429000"/>
            <a:ext cx="2514600" cy="2057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447800"/>
            <a:ext cx="8382000" cy="1569660"/>
          </a:xfrm>
          <a:prstGeom prst="rect">
            <a:avLst/>
          </a:prstGeom>
        </p:spPr>
        <p:txBody>
          <a:bodyPr wrap="square">
            <a:spAutoFit/>
          </a:bodyPr>
          <a:lstStyle/>
          <a:p>
            <a:r>
              <a:rPr lang="en-US" sz="3200" dirty="0" smtClean="0"/>
              <a:t>The </a:t>
            </a:r>
            <a:r>
              <a:rPr lang="en-US" sz="3200" dirty="0"/>
              <a:t>sword opens a land and doesn’t open a heart. In other words, the sword </a:t>
            </a:r>
            <a:r>
              <a:rPr lang="en-US" sz="3200" dirty="0" smtClean="0"/>
              <a:t>has been used </a:t>
            </a:r>
            <a:r>
              <a:rPr lang="en-US" sz="3200" dirty="0"/>
              <a:t>to expand the empire not to expand the religion.</a:t>
            </a:r>
          </a:p>
        </p:txBody>
      </p:sp>
      <p:pic>
        <p:nvPicPr>
          <p:cNvPr id="7" name="Picture 6"/>
          <p:cNvPicPr/>
          <p:nvPr/>
        </p:nvPicPr>
        <p:blipFill>
          <a:blip r:embed="rId2" cstate="print"/>
          <a:srcRect/>
          <a:stretch>
            <a:fillRect/>
          </a:stretch>
        </p:blipFill>
        <p:spPr bwMode="auto">
          <a:xfrm>
            <a:off x="457200" y="3505200"/>
            <a:ext cx="2514600" cy="2819400"/>
          </a:xfrm>
          <a:prstGeom prst="rect">
            <a:avLst/>
          </a:prstGeom>
          <a:noFill/>
          <a:ln w="9525">
            <a:noFill/>
            <a:miter lim="800000"/>
            <a:headEnd/>
            <a:tailEnd/>
          </a:ln>
        </p:spPr>
      </p:pic>
      <p:sp>
        <p:nvSpPr>
          <p:cNvPr id="10242" name="AutoShape 2" descr="Image result for sword expand fa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Image result for sword expand fa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Image result for sword expand fa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447800" y="457200"/>
            <a:ext cx="5181600" cy="769441"/>
          </a:xfrm>
          <a:prstGeom prst="rect">
            <a:avLst/>
          </a:prstGeom>
          <a:noFill/>
        </p:spPr>
        <p:txBody>
          <a:bodyPr wrap="square" rtlCol="0">
            <a:spAutoFit/>
          </a:bodyPr>
          <a:lstStyle/>
          <a:p>
            <a:pPr algn="ctr"/>
            <a:r>
              <a:rPr lang="en-US" sz="4400" dirty="0" smtClean="0"/>
              <a:t>The Job of the Sword</a:t>
            </a:r>
            <a:endParaRPr lang="en-US" sz="4400" dirty="0"/>
          </a:p>
        </p:txBody>
      </p:sp>
      <p:pic>
        <p:nvPicPr>
          <p:cNvPr id="10249" name="Picture 9" descr="http://2.bp.blogspot.com/_Y9-xi5n9m3E/TLaMNNRwmhI/AAAAAAAAHao/JWDa1lkw2u0/s1600/muslmwor.gif"/>
          <p:cNvPicPr>
            <a:picLocks noChangeAspect="1" noChangeArrowheads="1"/>
          </p:cNvPicPr>
          <p:nvPr/>
        </p:nvPicPr>
        <p:blipFill>
          <a:blip r:embed="rId3" cstate="print"/>
          <a:srcRect/>
          <a:stretch>
            <a:fillRect/>
          </a:stretch>
        </p:blipFill>
        <p:spPr bwMode="auto">
          <a:xfrm>
            <a:off x="3276600" y="3276600"/>
            <a:ext cx="4867275" cy="32861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629400" cy="1249362"/>
          </a:xfrm>
        </p:spPr>
        <p:txBody>
          <a:bodyPr>
            <a:normAutofit fontScale="90000"/>
          </a:bodyPr>
          <a:lstStyle/>
          <a:p>
            <a:r>
              <a:rPr lang="en-US" dirty="0" smtClean="0"/>
              <a:t>Force cannot be Used to Compel Religion</a:t>
            </a:r>
            <a:endParaRPr lang="en-US" dirty="0"/>
          </a:p>
        </p:txBody>
      </p:sp>
      <p:sp>
        <p:nvSpPr>
          <p:cNvPr id="4" name="TextBox 3"/>
          <p:cNvSpPr txBox="1"/>
          <p:nvPr/>
        </p:nvSpPr>
        <p:spPr>
          <a:xfrm>
            <a:off x="914400" y="1752600"/>
            <a:ext cx="7391400" cy="1815882"/>
          </a:xfrm>
          <a:prstGeom prst="rect">
            <a:avLst/>
          </a:prstGeom>
          <a:noFill/>
        </p:spPr>
        <p:txBody>
          <a:bodyPr wrap="square" rtlCol="0">
            <a:spAutoFit/>
          </a:bodyPr>
          <a:lstStyle/>
          <a:p>
            <a:r>
              <a:rPr lang="en-US" sz="2800" dirty="0"/>
              <a:t>Using force to compel religion produces nothing but hypocrisy. The </a:t>
            </a:r>
            <a:r>
              <a:rPr lang="en-US" sz="2800" dirty="0" smtClean="0"/>
              <a:t>one who </a:t>
            </a:r>
            <a:r>
              <a:rPr lang="en-US" sz="2800" dirty="0"/>
              <a:t>is under the threat of the sword will not love or practice Islam nor will teach it to his/her children</a:t>
            </a:r>
            <a:r>
              <a:rPr lang="en-US" sz="2800" dirty="0" smtClean="0"/>
              <a:t>.</a:t>
            </a:r>
            <a:endParaRPr lang="en-US" sz="2800" dirty="0"/>
          </a:p>
        </p:txBody>
      </p:sp>
      <p:pic>
        <p:nvPicPr>
          <p:cNvPr id="5" name="Picture 4" descr="http://www.reddirtreport.com/sites/default/files/styles/article-main/public/field/image/Religious-freedom-under-assault-K1AA258-x-large.jpg?itok=57fP4mjl"/>
          <p:cNvPicPr/>
          <p:nvPr/>
        </p:nvPicPr>
        <p:blipFill>
          <a:blip r:embed="rId2" cstate="print"/>
          <a:srcRect/>
          <a:stretch>
            <a:fillRect/>
          </a:stretch>
        </p:blipFill>
        <p:spPr bwMode="auto">
          <a:xfrm>
            <a:off x="1371600" y="4114800"/>
            <a:ext cx="2667000" cy="196215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4572000" y="4267200"/>
            <a:ext cx="2857500" cy="160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http://images5.fanpop.com/image/photos/31200000/i-love-Makkah-islam-31274263-500-364.jpg"/>
          <p:cNvPicPr>
            <a:picLocks noChangeAspect="1" noChangeArrowheads="1"/>
          </p:cNvPicPr>
          <p:nvPr/>
        </p:nvPicPr>
        <p:blipFill>
          <a:blip r:embed="rId2" cstate="print"/>
          <a:srcRect/>
          <a:stretch>
            <a:fillRect/>
          </a:stretch>
        </p:blipFill>
        <p:spPr bwMode="auto">
          <a:xfrm>
            <a:off x="3962400" y="3339388"/>
            <a:ext cx="4152900" cy="3023311"/>
          </a:xfrm>
          <a:prstGeom prst="rect">
            <a:avLst/>
          </a:prstGeom>
          <a:noFill/>
        </p:spPr>
      </p:pic>
      <p:sp>
        <p:nvSpPr>
          <p:cNvPr id="2" name="Title 1"/>
          <p:cNvSpPr>
            <a:spLocks noGrp="1"/>
          </p:cNvSpPr>
          <p:nvPr>
            <p:ph type="title"/>
          </p:nvPr>
        </p:nvSpPr>
        <p:spPr/>
        <p:txBody>
          <a:bodyPr/>
          <a:lstStyle/>
          <a:p>
            <a:r>
              <a:rPr lang="en-US" dirty="0" smtClean="0"/>
              <a:t>Must Love Islam</a:t>
            </a:r>
            <a:endParaRPr lang="en-US" dirty="0"/>
          </a:p>
        </p:txBody>
      </p:sp>
      <p:sp>
        <p:nvSpPr>
          <p:cNvPr id="18434" name="Rectangle 2"/>
          <p:cNvSpPr>
            <a:spLocks noChangeArrowheads="1"/>
          </p:cNvSpPr>
          <p:nvPr/>
        </p:nvSpPr>
        <p:spPr bwMode="auto">
          <a:xfrm>
            <a:off x="457200" y="1676400"/>
            <a:ext cx="82296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person who loves and practice Islam, as well as teach Islam to his children, is not the one under the threat of the sword.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7" name="Picture 5"/>
          <p:cNvPicPr>
            <a:picLocks noChangeAspect="1" noChangeArrowheads="1"/>
          </p:cNvPicPr>
          <p:nvPr/>
        </p:nvPicPr>
        <p:blipFill>
          <a:blip r:embed="rId3" cstate="print"/>
          <a:srcRect/>
          <a:stretch>
            <a:fillRect/>
          </a:stretch>
        </p:blipFill>
        <p:spPr bwMode="auto">
          <a:xfrm>
            <a:off x="533400" y="3733800"/>
            <a:ext cx="2619109" cy="2190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Inquisition</a:t>
            </a:r>
            <a:endParaRPr lang="en-US" dirty="0"/>
          </a:p>
        </p:txBody>
      </p:sp>
      <p:sp>
        <p:nvSpPr>
          <p:cNvPr id="4" name="Rectangle 3"/>
          <p:cNvSpPr/>
          <p:nvPr/>
        </p:nvSpPr>
        <p:spPr>
          <a:xfrm>
            <a:off x="533400" y="1600200"/>
            <a:ext cx="7772400" cy="1569660"/>
          </a:xfrm>
          <a:prstGeom prst="rect">
            <a:avLst/>
          </a:prstGeom>
        </p:spPr>
        <p:txBody>
          <a:bodyPr wrap="square">
            <a:spAutoFit/>
          </a:bodyPr>
          <a:lstStyle/>
          <a:p>
            <a:r>
              <a:rPr lang="en-US" sz="3200" dirty="0"/>
              <a:t>Unlike the history of Christianity that has 400 years of </a:t>
            </a:r>
            <a:r>
              <a:rPr lang="en-US" sz="3200" u="sng" dirty="0">
                <a:hlinkClick r:id="rId2"/>
              </a:rPr>
              <a:t>inquisition</a:t>
            </a:r>
            <a:r>
              <a:rPr lang="en-US" sz="3200" dirty="0"/>
              <a:t>; the history of Islam doesn’t have any form of inquisition.</a:t>
            </a:r>
          </a:p>
        </p:txBody>
      </p:sp>
      <p:pic>
        <p:nvPicPr>
          <p:cNvPr id="5" name="Picture 4" descr="http://www.bibliotecapleyades.net/vatican/jesuits/images/stake.jpg"/>
          <p:cNvPicPr/>
          <p:nvPr/>
        </p:nvPicPr>
        <p:blipFill>
          <a:blip r:embed="rId3" cstate="print"/>
          <a:srcRect/>
          <a:stretch>
            <a:fillRect/>
          </a:stretch>
        </p:blipFill>
        <p:spPr bwMode="auto">
          <a:xfrm>
            <a:off x="1600200" y="3352800"/>
            <a:ext cx="5715000" cy="2971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 of Indonesia</a:t>
            </a:r>
            <a:endParaRPr lang="en-US" dirty="0"/>
          </a:p>
        </p:txBody>
      </p:sp>
      <p:pic>
        <p:nvPicPr>
          <p:cNvPr id="4" name="Content Placeholder 3" descr="http://www.rand.org/content/dam/rand/www/external/labor/FLS/IFLS/images/indonesia.gif"/>
          <p:cNvPicPr>
            <a:picLocks noGrp="1"/>
          </p:cNvPicPr>
          <p:nvPr>
            <p:ph idx="1"/>
          </p:nvPr>
        </p:nvPicPr>
        <p:blipFill>
          <a:blip r:embed="rId2" cstate="print"/>
          <a:srcRect/>
          <a:stretch>
            <a:fillRect/>
          </a:stretch>
        </p:blipFill>
        <p:spPr bwMode="auto">
          <a:xfrm>
            <a:off x="1828800" y="3657600"/>
            <a:ext cx="5238750" cy="2095500"/>
          </a:xfrm>
          <a:prstGeom prst="rect">
            <a:avLst/>
          </a:prstGeom>
          <a:noFill/>
          <a:ln w="9525">
            <a:noFill/>
            <a:miter lim="800000"/>
            <a:headEnd/>
            <a:tailEnd/>
          </a:ln>
        </p:spPr>
      </p:pic>
      <p:sp>
        <p:nvSpPr>
          <p:cNvPr id="5" name="Rectangle 4"/>
          <p:cNvSpPr/>
          <p:nvPr/>
        </p:nvSpPr>
        <p:spPr>
          <a:xfrm>
            <a:off x="609600" y="1371600"/>
            <a:ext cx="7848600" cy="1569660"/>
          </a:xfrm>
          <a:prstGeom prst="rect">
            <a:avLst/>
          </a:prstGeom>
        </p:spPr>
        <p:txBody>
          <a:bodyPr wrap="square">
            <a:spAutoFit/>
          </a:bodyPr>
          <a:lstStyle/>
          <a:p>
            <a:r>
              <a:rPr lang="en-US" sz="2400" dirty="0"/>
              <a:t>The largest population of Muslims in the entire world is </a:t>
            </a:r>
            <a:r>
              <a:rPr lang="en-US" sz="2400" u="sng" dirty="0">
                <a:hlinkClick r:id="rId3"/>
              </a:rPr>
              <a:t>Indonesia</a:t>
            </a:r>
            <a:r>
              <a:rPr lang="en-US" sz="2400" dirty="0"/>
              <a:t>. Islam came to it without any military interaction. It was because Muslim merchants came in the country to do business.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Invasion and Occupation</a:t>
            </a:r>
            <a:endParaRPr lang="en-US" dirty="0"/>
          </a:p>
        </p:txBody>
      </p:sp>
      <p:sp>
        <p:nvSpPr>
          <p:cNvPr id="3" name="Content Placeholder 2"/>
          <p:cNvSpPr>
            <a:spLocks noGrp="1"/>
          </p:cNvSpPr>
          <p:nvPr>
            <p:ph idx="1"/>
          </p:nvPr>
        </p:nvSpPr>
        <p:spPr>
          <a:xfrm>
            <a:off x="457200" y="1600200"/>
            <a:ext cx="8229600" cy="2590800"/>
          </a:xfrm>
        </p:spPr>
        <p:txBody>
          <a:bodyPr>
            <a:noAutofit/>
          </a:bodyPr>
          <a:lstStyle/>
          <a:p>
            <a:pPr>
              <a:buNone/>
            </a:pPr>
            <a:r>
              <a:rPr lang="en-US" sz="2400" dirty="0"/>
              <a:t>The difference between occupation and liberation is that occupation makes the invaded country worse than it was while libration makes it better than it was. Muslims made the invaded countries better than it was, even better than their own home land. An example of this fact is Spain. </a:t>
            </a:r>
            <a:r>
              <a:rPr lang="en-US" sz="2400" u="sng" dirty="0">
                <a:hlinkClick r:id="rId2"/>
              </a:rPr>
              <a:t>Click here</a:t>
            </a:r>
            <a:r>
              <a:rPr lang="en-US" sz="2400" dirty="0"/>
              <a:t> to see how Muslims made Spain better than the homeland they came </a:t>
            </a:r>
            <a:r>
              <a:rPr lang="en-US" sz="2400" dirty="0" smtClean="0"/>
              <a:t>from.</a:t>
            </a:r>
            <a:endParaRPr lang="en-US" sz="2400" dirty="0"/>
          </a:p>
          <a:p>
            <a:pPr>
              <a:buNone/>
            </a:pPr>
            <a:endParaRPr lang="en-US" sz="3600" dirty="0"/>
          </a:p>
        </p:txBody>
      </p:sp>
      <p:pic>
        <p:nvPicPr>
          <p:cNvPr id="9" name="rg_hi0" descr="https://encrypted-tbn0.gstatic.com/images?q=tbn:ANd9GcSJczyj9Z8dGkczTZKnADoe20ubiSI8Wlq--_Q6OBzxa_SeWZss">
            <a:hlinkClick r:id="rId3"/>
          </p:cNvPr>
          <p:cNvPicPr/>
          <p:nvPr/>
        </p:nvPicPr>
        <p:blipFill>
          <a:blip r:embed="rId4" cstate="print"/>
          <a:srcRect/>
          <a:stretch>
            <a:fillRect/>
          </a:stretch>
        </p:blipFill>
        <p:spPr bwMode="auto">
          <a:xfrm>
            <a:off x="914400" y="4572000"/>
            <a:ext cx="1905000" cy="1266825"/>
          </a:xfrm>
          <a:prstGeom prst="rect">
            <a:avLst/>
          </a:prstGeom>
          <a:noFill/>
          <a:ln w="9525">
            <a:noFill/>
            <a:miter lim="800000"/>
            <a:headEnd/>
            <a:tailEnd/>
          </a:ln>
        </p:spPr>
      </p:pic>
      <p:pic>
        <p:nvPicPr>
          <p:cNvPr id="10" name="Picture 9" descr="https://encrypted-tbn1.gstatic.com/images?q=tbn:ANd9GcTT_A40T4eulDGDI7fPPbJQiKcpbRIIRbintdqLCep2AJEi3XaeeQ">
            <a:hlinkClick r:id="rId5"/>
          </p:cNvPr>
          <p:cNvPicPr/>
          <p:nvPr/>
        </p:nvPicPr>
        <p:blipFill>
          <a:blip r:embed="rId6" cstate="print"/>
          <a:srcRect/>
          <a:stretch>
            <a:fillRect/>
          </a:stretch>
        </p:blipFill>
        <p:spPr bwMode="auto">
          <a:xfrm>
            <a:off x="3048000" y="4267200"/>
            <a:ext cx="3000375" cy="1524000"/>
          </a:xfrm>
          <a:prstGeom prst="rect">
            <a:avLst/>
          </a:prstGeom>
          <a:noFill/>
          <a:ln w="9525">
            <a:noFill/>
            <a:miter lim="800000"/>
            <a:headEnd/>
            <a:tailEnd/>
          </a:ln>
        </p:spPr>
      </p:pic>
      <p:pic>
        <p:nvPicPr>
          <p:cNvPr id="20487" name="Picture 7" descr="Image result for muslim architecture in spain"/>
          <p:cNvPicPr>
            <a:picLocks noChangeAspect="1" noChangeArrowheads="1"/>
          </p:cNvPicPr>
          <p:nvPr/>
        </p:nvPicPr>
        <p:blipFill>
          <a:blip r:embed="rId7" cstate="print"/>
          <a:srcRect/>
          <a:stretch>
            <a:fillRect/>
          </a:stretch>
        </p:blipFill>
        <p:spPr bwMode="auto">
          <a:xfrm>
            <a:off x="6324600" y="3886200"/>
            <a:ext cx="2466975" cy="18478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27137</TotalTime>
  <Words>908</Words>
  <Application>Microsoft Office PowerPoint</Application>
  <PresentationFormat>On-screen Show (4:3)</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Answering Did Islam Spread by the Sword?</vt:lpstr>
      <vt:lpstr>The Quran Says No.</vt:lpstr>
      <vt:lpstr>Islamic Law (Sharia) Says</vt:lpstr>
      <vt:lpstr>Slide 4</vt:lpstr>
      <vt:lpstr>Force cannot be Used to Compel Religion</vt:lpstr>
      <vt:lpstr>Must Love Islam</vt:lpstr>
      <vt:lpstr>No Inquisition</vt:lpstr>
      <vt:lpstr>The Example of Indonesia</vt:lpstr>
      <vt:lpstr>Difference between Invasion and Occupation</vt:lpstr>
      <vt:lpstr>Difference between Invasion and Occupation (Continue)</vt:lpstr>
      <vt:lpstr>Muslims Protected and Respected Worship Places for Other Faiths</vt:lpstr>
      <vt:lpstr>Muslims Protected and Respected Worship Places for Other Faiths (Continue)</vt:lpstr>
      <vt:lpstr>Islam has been Protecting Minorities</vt:lpstr>
      <vt:lpstr>Islamic Law (Sharia) Protects Minorities</vt:lpstr>
      <vt:lpstr>Islam Allows Muslim Men to Marry from the People of the Book</vt:lpstr>
      <vt:lpstr>Islam allows Muslims to have Relationships with Non Muslims Who are not Fighting against the Religion of Islam</vt:lpstr>
      <vt:lpstr>Why did People in Conquered Land Embrace Islam</vt:lpstr>
      <vt:lpstr>What Happens to the Muslims who Denounce Islam Publicly.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Answering Did Islam Spread by the Sword?</dc:title>
  <dc:creator>Daddy</dc:creator>
  <cp:lastModifiedBy>Daddy</cp:lastModifiedBy>
  <cp:revision>153</cp:revision>
  <dcterms:created xsi:type="dcterms:W3CDTF">2016-06-22T07:51:41Z</dcterms:created>
  <dcterms:modified xsi:type="dcterms:W3CDTF">2016-07-11T04:41:31Z</dcterms:modified>
</cp:coreProperties>
</file>